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291" r:id="rId6"/>
    <p:sldId id="294" r:id="rId7"/>
    <p:sldId id="295" r:id="rId8"/>
    <p:sldId id="310" r:id="rId9"/>
    <p:sldId id="307" r:id="rId10"/>
    <p:sldId id="309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302" r:id="rId19"/>
    <p:sldId id="304" r:id="rId20"/>
    <p:sldId id="305" r:id="rId21"/>
    <p:sldId id="308" r:id="rId22"/>
    <p:sldId id="306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B86FAD"/>
    <a:srgbClr val="8293CA"/>
    <a:srgbClr val="E2CAB9"/>
    <a:srgbClr val="F15D68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375E7-F7F1-4624-BAFA-0FE5ECDA29E3}" v="8" dt="2024-04-06T16:05:53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enia Grandone" userId="e0e4b5588f555b63" providerId="LiveId" clId="{009375E7-F7F1-4624-BAFA-0FE5ECDA29E3}"/>
    <pc:docChg chg="undo redo custSel addSld modSld">
      <pc:chgData name="Ilenia Grandone" userId="e0e4b5588f555b63" providerId="LiveId" clId="{009375E7-F7F1-4624-BAFA-0FE5ECDA29E3}" dt="2024-04-07T19:00:16.935" v="410" actId="5793"/>
      <pc:docMkLst>
        <pc:docMk/>
      </pc:docMkLst>
      <pc:sldChg chg="addSp modSp mod">
        <pc:chgData name="Ilenia Grandone" userId="e0e4b5588f555b63" providerId="LiveId" clId="{009375E7-F7F1-4624-BAFA-0FE5ECDA29E3}" dt="2024-04-06T16:01:44.281" v="378" actId="14100"/>
        <pc:sldMkLst>
          <pc:docMk/>
          <pc:sldMk cId="4038402750" sldId="295"/>
        </pc:sldMkLst>
        <pc:picChg chg="add mod">
          <ac:chgData name="Ilenia Grandone" userId="e0e4b5588f555b63" providerId="LiveId" clId="{009375E7-F7F1-4624-BAFA-0FE5ECDA29E3}" dt="2024-04-06T16:01:44.281" v="378" actId="14100"/>
          <ac:picMkLst>
            <pc:docMk/>
            <pc:sldMk cId="4038402750" sldId="295"/>
            <ac:picMk id="3" creationId="{7BE7F027-72F0-4164-BA0F-01623104DF1B}"/>
          </ac:picMkLst>
        </pc:picChg>
      </pc:sldChg>
      <pc:sldChg chg="modSp mod">
        <pc:chgData name="Ilenia Grandone" userId="e0e4b5588f555b63" providerId="LiveId" clId="{009375E7-F7F1-4624-BAFA-0FE5ECDA29E3}" dt="2024-04-07T19:00:16.935" v="410" actId="5793"/>
        <pc:sldMkLst>
          <pc:docMk/>
          <pc:sldMk cId="3590024194" sldId="306"/>
        </pc:sldMkLst>
        <pc:spChg chg="mod">
          <ac:chgData name="Ilenia Grandone" userId="e0e4b5588f555b63" providerId="LiveId" clId="{009375E7-F7F1-4624-BAFA-0FE5ECDA29E3}" dt="2024-04-07T19:00:16.935" v="410" actId="5793"/>
          <ac:spMkLst>
            <pc:docMk/>
            <pc:sldMk cId="3590024194" sldId="306"/>
            <ac:spMk id="11" creationId="{4B7BB69F-A493-8718-151E-2B9DC4D28CA7}"/>
          </ac:spMkLst>
        </pc:spChg>
      </pc:sldChg>
      <pc:sldChg chg="addSp delSp modSp new mod modClrScheme chgLayout">
        <pc:chgData name="Ilenia Grandone" userId="e0e4b5588f555b63" providerId="LiveId" clId="{009375E7-F7F1-4624-BAFA-0FE5ECDA29E3}" dt="2024-04-06T16:03:46.217" v="385" actId="14100"/>
        <pc:sldMkLst>
          <pc:docMk/>
          <pc:sldMk cId="3640556938" sldId="307"/>
        </pc:sldMkLst>
        <pc:spChg chg="del mod ord">
          <ac:chgData name="Ilenia Grandone" userId="e0e4b5588f555b63" providerId="LiveId" clId="{009375E7-F7F1-4624-BAFA-0FE5ECDA29E3}" dt="2024-04-03T16:08:52.858" v="26" actId="700"/>
          <ac:spMkLst>
            <pc:docMk/>
            <pc:sldMk cId="3640556938" sldId="307"/>
            <ac:spMk id="2" creationId="{8A8B9404-FAC7-4D36-EF0C-E858A680CD62}"/>
          </ac:spMkLst>
        </pc:spChg>
        <pc:spChg chg="mod ord">
          <ac:chgData name="Ilenia Grandone" userId="e0e4b5588f555b63" providerId="LiveId" clId="{009375E7-F7F1-4624-BAFA-0FE5ECDA29E3}" dt="2024-04-06T16:03:42.091" v="384" actId="1076"/>
          <ac:spMkLst>
            <pc:docMk/>
            <pc:sldMk cId="3640556938" sldId="307"/>
            <ac:spMk id="3" creationId="{B49F574C-C33F-7C6A-0A7F-512CF6EC9010}"/>
          </ac:spMkLst>
        </pc:spChg>
        <pc:spChg chg="add mod ord">
          <ac:chgData name="Ilenia Grandone" userId="e0e4b5588f555b63" providerId="LiveId" clId="{009375E7-F7F1-4624-BAFA-0FE5ECDA29E3}" dt="2024-04-06T15:49:24.970" v="140" actId="700"/>
          <ac:spMkLst>
            <pc:docMk/>
            <pc:sldMk cId="3640556938" sldId="307"/>
            <ac:spMk id="4" creationId="{33B118F1-A4CE-FA09-3DF0-719EC126120D}"/>
          </ac:spMkLst>
        </pc:spChg>
        <pc:spChg chg="add del mod ord">
          <ac:chgData name="Ilenia Grandone" userId="e0e4b5588f555b63" providerId="LiveId" clId="{009375E7-F7F1-4624-BAFA-0FE5ECDA29E3}" dt="2024-04-06T15:48:31.600" v="116" actId="21"/>
          <ac:spMkLst>
            <pc:docMk/>
            <pc:sldMk cId="3640556938" sldId="307"/>
            <ac:spMk id="5" creationId="{7258454F-FC55-3635-7AE6-F324C6BF2B37}"/>
          </ac:spMkLst>
        </pc:spChg>
        <pc:spChg chg="add del mod">
          <ac:chgData name="Ilenia Grandone" userId="e0e4b5588f555b63" providerId="LiveId" clId="{009375E7-F7F1-4624-BAFA-0FE5ECDA29E3}" dt="2024-04-06T15:48:33.870" v="117" actId="478"/>
          <ac:spMkLst>
            <pc:docMk/>
            <pc:sldMk cId="3640556938" sldId="307"/>
            <ac:spMk id="6" creationId="{B88BBBD4-3A88-5CEE-C33A-3DD292DE9FDD}"/>
          </ac:spMkLst>
        </pc:spChg>
        <pc:spChg chg="add mod ord">
          <ac:chgData name="Ilenia Grandone" userId="e0e4b5588f555b63" providerId="LiveId" clId="{009375E7-F7F1-4624-BAFA-0FE5ECDA29E3}" dt="2024-04-06T16:03:46.217" v="385" actId="14100"/>
          <ac:spMkLst>
            <pc:docMk/>
            <pc:sldMk cId="3640556938" sldId="307"/>
            <ac:spMk id="7" creationId="{794C9084-6C9C-DCFA-6741-1D016CC5FB15}"/>
          </ac:spMkLst>
        </pc:spChg>
        <pc:picChg chg="add mod">
          <ac:chgData name="Ilenia Grandone" userId="e0e4b5588f555b63" providerId="LiveId" clId="{009375E7-F7F1-4624-BAFA-0FE5ECDA29E3}" dt="2024-04-06T16:03:36.058" v="383" actId="1076"/>
          <ac:picMkLst>
            <pc:docMk/>
            <pc:sldMk cId="3640556938" sldId="307"/>
            <ac:picMk id="8" creationId="{2DD5CDCF-6ECE-C2AC-BC17-D821FE4C2619}"/>
          </ac:picMkLst>
        </pc:picChg>
      </pc:sldChg>
      <pc:sldChg chg="addSp delSp modSp new mod modClrScheme chgLayout">
        <pc:chgData name="Ilenia Grandone" userId="e0e4b5588f555b63" providerId="LiveId" clId="{009375E7-F7F1-4624-BAFA-0FE5ECDA29E3}" dt="2024-04-06T16:04:59.050" v="389" actId="1076"/>
        <pc:sldMkLst>
          <pc:docMk/>
          <pc:sldMk cId="30734521" sldId="308"/>
        </pc:sldMkLst>
        <pc:spChg chg="del mod ord">
          <ac:chgData name="Ilenia Grandone" userId="e0e4b5588f555b63" providerId="LiveId" clId="{009375E7-F7F1-4624-BAFA-0FE5ECDA29E3}" dt="2024-04-06T15:56:22.532" v="307" actId="700"/>
          <ac:spMkLst>
            <pc:docMk/>
            <pc:sldMk cId="30734521" sldId="308"/>
            <ac:spMk id="2" creationId="{7E0597B2-3738-C76F-099F-74B8B19E42F1}"/>
          </ac:spMkLst>
        </pc:spChg>
        <pc:spChg chg="del mod ord">
          <ac:chgData name="Ilenia Grandone" userId="e0e4b5588f555b63" providerId="LiveId" clId="{009375E7-F7F1-4624-BAFA-0FE5ECDA29E3}" dt="2024-04-06T15:56:22.532" v="307" actId="700"/>
          <ac:spMkLst>
            <pc:docMk/>
            <pc:sldMk cId="30734521" sldId="308"/>
            <ac:spMk id="3" creationId="{DD7CDC10-D829-8C2B-6B33-457558C37D43}"/>
          </ac:spMkLst>
        </pc:spChg>
        <pc:spChg chg="del">
          <ac:chgData name="Ilenia Grandone" userId="e0e4b5588f555b63" providerId="LiveId" clId="{009375E7-F7F1-4624-BAFA-0FE5ECDA29E3}" dt="2024-04-06T15:56:22.532" v="307" actId="700"/>
          <ac:spMkLst>
            <pc:docMk/>
            <pc:sldMk cId="30734521" sldId="308"/>
            <ac:spMk id="4" creationId="{15650C30-9B0A-8266-BDF4-877A9A597177}"/>
          </ac:spMkLst>
        </pc:spChg>
        <pc:spChg chg="add del mod">
          <ac:chgData name="Ilenia Grandone" userId="e0e4b5588f555b63" providerId="LiveId" clId="{009375E7-F7F1-4624-BAFA-0FE5ECDA29E3}" dt="2024-04-06T15:56:32.547" v="310"/>
          <ac:spMkLst>
            <pc:docMk/>
            <pc:sldMk cId="30734521" sldId="308"/>
            <ac:spMk id="6" creationId="{890C76EE-361E-332C-D48B-02EA2CC4145D}"/>
          </ac:spMkLst>
        </pc:spChg>
        <pc:spChg chg="add mod ord">
          <ac:chgData name="Ilenia Grandone" userId="e0e4b5588f555b63" providerId="LiveId" clId="{009375E7-F7F1-4624-BAFA-0FE5ECDA29E3}" dt="2024-04-06T15:56:48.889" v="341" actId="20577"/>
          <ac:spMkLst>
            <pc:docMk/>
            <pc:sldMk cId="30734521" sldId="308"/>
            <ac:spMk id="7" creationId="{E1769084-0641-5555-3F33-76F4021C3CFB}"/>
          </ac:spMkLst>
        </pc:spChg>
        <pc:spChg chg="add mod ord">
          <ac:chgData name="Ilenia Grandone" userId="e0e4b5588f555b63" providerId="LiveId" clId="{009375E7-F7F1-4624-BAFA-0FE5ECDA29E3}" dt="2024-04-06T15:56:58.841" v="344" actId="123"/>
          <ac:spMkLst>
            <pc:docMk/>
            <pc:sldMk cId="30734521" sldId="308"/>
            <ac:spMk id="8" creationId="{4A030DC6-D5B0-F064-94C9-162EFD7E30C5}"/>
          </ac:spMkLst>
        </pc:spChg>
        <pc:picChg chg="add mod">
          <ac:chgData name="Ilenia Grandone" userId="e0e4b5588f555b63" providerId="LiveId" clId="{009375E7-F7F1-4624-BAFA-0FE5ECDA29E3}" dt="2024-04-06T16:04:59.050" v="389" actId="1076"/>
          <ac:picMkLst>
            <pc:docMk/>
            <pc:sldMk cId="30734521" sldId="308"/>
            <ac:picMk id="9" creationId="{477C8F61-5591-3689-DFBF-A2279B77FDCA}"/>
          </ac:picMkLst>
        </pc:picChg>
      </pc:sldChg>
      <pc:sldChg chg="addSp delSp modSp new mod modClrScheme chgLayout">
        <pc:chgData name="Ilenia Grandone" userId="e0e4b5588f555b63" providerId="LiveId" clId="{009375E7-F7F1-4624-BAFA-0FE5ECDA29E3}" dt="2024-04-06T15:56:02.016" v="306" actId="114"/>
        <pc:sldMkLst>
          <pc:docMk/>
          <pc:sldMk cId="1100515493" sldId="309"/>
        </pc:sldMkLst>
        <pc:spChg chg="del mod ord">
          <ac:chgData name="Ilenia Grandone" userId="e0e4b5588f555b63" providerId="LiveId" clId="{009375E7-F7F1-4624-BAFA-0FE5ECDA29E3}" dt="2024-04-06T15:48:39.607" v="119" actId="700"/>
          <ac:spMkLst>
            <pc:docMk/>
            <pc:sldMk cId="1100515493" sldId="309"/>
            <ac:spMk id="2" creationId="{374868A2-5044-03F0-409A-51A2891C2574}"/>
          </ac:spMkLst>
        </pc:spChg>
        <pc:spChg chg="del mod ord">
          <ac:chgData name="Ilenia Grandone" userId="e0e4b5588f555b63" providerId="LiveId" clId="{009375E7-F7F1-4624-BAFA-0FE5ECDA29E3}" dt="2024-04-06T15:48:39.607" v="119" actId="700"/>
          <ac:spMkLst>
            <pc:docMk/>
            <pc:sldMk cId="1100515493" sldId="309"/>
            <ac:spMk id="3" creationId="{4D8F62A6-46D1-9CE6-796D-A00E1B1C0DB7}"/>
          </ac:spMkLst>
        </pc:spChg>
        <pc:spChg chg="del">
          <ac:chgData name="Ilenia Grandone" userId="e0e4b5588f555b63" providerId="LiveId" clId="{009375E7-F7F1-4624-BAFA-0FE5ECDA29E3}" dt="2024-04-06T15:48:39.607" v="119" actId="700"/>
          <ac:spMkLst>
            <pc:docMk/>
            <pc:sldMk cId="1100515493" sldId="309"/>
            <ac:spMk id="4" creationId="{36FC69F3-73C7-0F9B-EA48-007B2F7E616F}"/>
          </ac:spMkLst>
        </pc:spChg>
        <pc:spChg chg="add del mod ord">
          <ac:chgData name="Ilenia Grandone" userId="e0e4b5588f555b63" providerId="LiveId" clId="{009375E7-F7F1-4624-BAFA-0FE5ECDA29E3}" dt="2024-04-06T15:51:23.377" v="186" actId="700"/>
          <ac:spMkLst>
            <pc:docMk/>
            <pc:sldMk cId="1100515493" sldId="309"/>
            <ac:spMk id="5" creationId="{B6146BB1-10EF-9FB8-48B2-6B4016AA80F1}"/>
          </ac:spMkLst>
        </pc:spChg>
        <pc:spChg chg="add del mod ord">
          <ac:chgData name="Ilenia Grandone" userId="e0e4b5588f555b63" providerId="LiveId" clId="{009375E7-F7F1-4624-BAFA-0FE5ECDA29E3}" dt="2024-04-06T15:48:50.351" v="120"/>
          <ac:spMkLst>
            <pc:docMk/>
            <pc:sldMk cId="1100515493" sldId="309"/>
            <ac:spMk id="6" creationId="{4D026BEB-06EB-C737-26F9-04F94E9C8E0D}"/>
          </ac:spMkLst>
        </pc:spChg>
        <pc:spChg chg="add mod ord">
          <ac:chgData name="Ilenia Grandone" userId="e0e4b5588f555b63" providerId="LiveId" clId="{009375E7-F7F1-4624-BAFA-0FE5ECDA29E3}" dt="2024-04-06T15:55:39.494" v="304" actId="403"/>
          <ac:spMkLst>
            <pc:docMk/>
            <pc:sldMk cId="1100515493" sldId="309"/>
            <ac:spMk id="7" creationId="{EEB419DC-7193-07F2-172A-103DA0166F4D}"/>
          </ac:spMkLst>
        </pc:spChg>
        <pc:spChg chg="add del mod ord">
          <ac:chgData name="Ilenia Grandone" userId="e0e4b5588f555b63" providerId="LiveId" clId="{009375E7-F7F1-4624-BAFA-0FE5ECDA29E3}" dt="2024-04-06T15:52:00.652" v="192" actId="478"/>
          <ac:spMkLst>
            <pc:docMk/>
            <pc:sldMk cId="1100515493" sldId="309"/>
            <ac:spMk id="8" creationId="{2F41E6DA-E0A5-AC87-B660-B5D6C97F5F79}"/>
          </ac:spMkLst>
        </pc:spChg>
        <pc:spChg chg="add mod ord">
          <ac:chgData name="Ilenia Grandone" userId="e0e4b5588f555b63" providerId="LiveId" clId="{009375E7-F7F1-4624-BAFA-0FE5ECDA29E3}" dt="2024-04-06T15:56:02.016" v="306" actId="114"/>
          <ac:spMkLst>
            <pc:docMk/>
            <pc:sldMk cId="1100515493" sldId="309"/>
            <ac:spMk id="9" creationId="{47AEF90D-73BD-71B4-4E01-FB8A04A85F82}"/>
          </ac:spMkLst>
        </pc:spChg>
      </pc:sldChg>
      <pc:sldChg chg="addSp delSp modSp new mod modClrScheme chgLayout">
        <pc:chgData name="Ilenia Grandone" userId="e0e4b5588f555b63" providerId="LiveId" clId="{009375E7-F7F1-4624-BAFA-0FE5ECDA29E3}" dt="2024-04-06T16:06:03.791" v="394" actId="26606"/>
        <pc:sldMkLst>
          <pc:docMk/>
          <pc:sldMk cId="3592256288" sldId="310"/>
        </pc:sldMkLst>
        <pc:spChg chg="mod">
          <ac:chgData name="Ilenia Grandone" userId="e0e4b5588f555b63" providerId="LiveId" clId="{009375E7-F7F1-4624-BAFA-0FE5ECDA29E3}" dt="2024-04-06T16:06:03.791" v="394" actId="26606"/>
          <ac:spMkLst>
            <pc:docMk/>
            <pc:sldMk cId="3592256288" sldId="310"/>
            <ac:spMk id="2" creationId="{923F2864-E867-CAB6-C966-33DE8167E8E5}"/>
          </ac:spMkLst>
        </pc:spChg>
        <pc:spChg chg="mod ord">
          <ac:chgData name="Ilenia Grandone" userId="e0e4b5588f555b63" providerId="LiveId" clId="{009375E7-F7F1-4624-BAFA-0FE5ECDA29E3}" dt="2024-04-06T16:06:03.791" v="394" actId="26606"/>
          <ac:spMkLst>
            <pc:docMk/>
            <pc:sldMk cId="3592256288" sldId="310"/>
            <ac:spMk id="3" creationId="{0BBD34EA-2DC3-3869-E13C-0508227213A4}"/>
          </ac:spMkLst>
        </pc:spChg>
        <pc:picChg chg="add del mod">
          <ac:chgData name="Ilenia Grandone" userId="e0e4b5588f555b63" providerId="LiveId" clId="{009375E7-F7F1-4624-BAFA-0FE5ECDA29E3}" dt="2024-04-06T16:05:50.759" v="390" actId="478"/>
          <ac:picMkLst>
            <pc:docMk/>
            <pc:sldMk cId="3592256288" sldId="310"/>
            <ac:picMk id="4" creationId="{ACB8D119-D3C8-886E-F6E8-92E7E0587A9B}"/>
          </ac:picMkLst>
        </pc:picChg>
        <pc:picChg chg="add mod">
          <ac:chgData name="Ilenia Grandone" userId="e0e4b5588f555b63" providerId="LiveId" clId="{009375E7-F7F1-4624-BAFA-0FE5ECDA29E3}" dt="2024-04-06T16:06:03.791" v="394" actId="26606"/>
          <ac:picMkLst>
            <pc:docMk/>
            <pc:sldMk cId="3592256288" sldId="310"/>
            <ac:picMk id="5" creationId="{0D10B693-A19E-D7C1-A1B2-DF94B1CC3B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07/04/2024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75553" y="3841"/>
            <a:ext cx="78585" cy="6858000"/>
          </a:xfrm>
          <a:prstGeom prst="rect">
            <a:avLst/>
          </a:prstGeom>
          <a:solidFill>
            <a:srgbClr val="82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6470"/>
            <a:ext cx="137546" cy="6858000"/>
          </a:xfrm>
          <a:prstGeom prst="rect">
            <a:avLst/>
          </a:prstGeom>
          <a:solidFill>
            <a:srgbClr val="B8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2E273D-61EC-2153-FBD8-57E63444C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499" y="-853"/>
            <a:ext cx="4955506" cy="68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LINEE GUIDA AME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2800" b="1" dirty="0">
                <a:solidFill>
                  <a:srgbClr val="B86FAD"/>
                </a:solidFill>
              </a:rPr>
              <a:t>Ilenia grandone, md</a:t>
            </a:r>
          </a:p>
          <a:p>
            <a:r>
              <a:rPr lang="it-IT" sz="2800" b="1" dirty="0">
                <a:solidFill>
                  <a:srgbClr val="B86FAD"/>
                </a:solidFill>
              </a:rPr>
              <a:t>Consigliere area nutrizionale </a:t>
            </a:r>
            <a:r>
              <a:rPr lang="it-IT" sz="2800" b="1" dirty="0" err="1">
                <a:solidFill>
                  <a:srgbClr val="B86FAD"/>
                </a:solidFill>
              </a:rPr>
              <a:t>sicob</a:t>
            </a:r>
            <a:endParaRPr lang="it-IT" sz="2800" b="1" dirty="0">
              <a:solidFill>
                <a:srgbClr val="B86FAD"/>
              </a:solidFill>
            </a:endParaRPr>
          </a:p>
          <a:p>
            <a:r>
              <a:rPr lang="it-IT" sz="2800" b="1" dirty="0">
                <a:solidFill>
                  <a:srgbClr val="B86FAD"/>
                </a:solidFill>
              </a:rPr>
              <a:t>Centro multidisciplinare per la terapia e cura </a:t>
            </a:r>
            <a:r>
              <a:rPr lang="it-IT" sz="2800" b="1" dirty="0" err="1">
                <a:solidFill>
                  <a:srgbClr val="B86FAD"/>
                </a:solidFill>
              </a:rPr>
              <a:t>dell’obesita’</a:t>
            </a:r>
            <a:r>
              <a:rPr lang="it-IT" sz="2800" b="1" dirty="0">
                <a:solidFill>
                  <a:srgbClr val="B86FAD"/>
                </a:solidFill>
              </a:rPr>
              <a:t> – azienda ospedaliera santa maria terni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77D5BDF-5CB0-2973-495E-4C0EE875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740E9E1-D2C0-02BA-96C5-731461371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In Italia, al momento, il costo degli interventi di chirurgia bariatrica è coperto dal sistema sanitario nazionale; il costo delle terapie farmacologiche per l’obesità, invece, è a carico del paziente e, pertanto, soprattutto considerando che la terapia farmacologica deve essere cronica, è accessibile solo a una ristretta minoranza di persone.</a:t>
            </a:r>
          </a:p>
          <a:p>
            <a:r>
              <a:rPr lang="it-IT" dirty="0"/>
              <a:t>La Camera dei Deputati del Parlamento Italiano ha riconosciuto l’obesità come malattia cronica il 13 novembre 2019 ed è al lavoro per definire un piano nazionale sull’obesità, che dovrebbe garantire la rimborsabilità delle cure, perlomeno per i casi di obesità grave o complicata.</a:t>
            </a:r>
          </a:p>
          <a:p>
            <a:r>
              <a:rPr lang="it-IT" dirty="0"/>
              <a:t>Anche questi dati, probabilmente, avranno un impatto sul processo di approvazione della rimborsabilità di questi farmaci.</a:t>
            </a:r>
          </a:p>
          <a:p>
            <a:r>
              <a:rPr lang="it-IT" dirty="0"/>
              <a:t>Nei pazienti oggetto della LG, in cui l’entità del calo ponderale necessario per il miglioramento delle comorbilità deve essere di almeno il 10-15%, è quindi utile associare, da subito, trattamenti volti al controllo del peso, in quanto il trattamento migliora sia il peso sia le complicanze. È importante quindi che i medici responsabili della gestione di questi pazienti abbiano piena confidenza con le terapie disponibili e sappiano guidare i pazienti nella scelta ragionata di un trattamento adatto alle loro condizioni cliniche e socio-economiche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36EC6B-B5F8-7FA1-1FB6-162931C29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86603"/>
            <a:ext cx="9436575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EB502395-C2E1-91B2-3EC4-35CA5C496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995127"/>
            <a:ext cx="4639736" cy="2873966"/>
          </a:xfrm>
        </p:spPr>
        <p:txBody>
          <a:bodyPr>
            <a:normAutofit/>
          </a:bodyPr>
          <a:lstStyle/>
          <a:p>
            <a:r>
              <a:rPr lang="it-IT" dirty="0"/>
              <a:t>Il panel </a:t>
            </a:r>
            <a:r>
              <a:rPr lang="it-IT" b="1" dirty="0">
                <a:solidFill>
                  <a:srgbClr val="E98B0D"/>
                </a:solidFill>
              </a:rPr>
              <a:t>suggerisce</a:t>
            </a:r>
            <a:r>
              <a:rPr lang="it-IT" dirty="0"/>
              <a:t> l’utilizzo di </a:t>
            </a:r>
            <a:r>
              <a:rPr lang="it-IT" dirty="0" err="1"/>
              <a:t>liraglutide</a:t>
            </a:r>
            <a:r>
              <a:rPr lang="it-IT" dirty="0"/>
              <a:t> nei pazienti oggetto di questa LG, in quanto gli eventi avversi sono stati considerati di facile controllabilità e accettabili nella pratica clinica. In modo particolare, il panel ne suggerisce l’uso nei pazienti obesi affetti da </a:t>
            </a:r>
            <a:r>
              <a:rPr lang="it-IT" dirty="0" err="1"/>
              <a:t>pre</a:t>
            </a:r>
            <a:r>
              <a:rPr lang="it-IT" dirty="0"/>
              <a:t>-diabete e diabete, considerato l’effetto del farmaco sulla riduzione di HbA1c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18D558E9-9DAA-B06E-3AB0-94C16AE17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995128"/>
            <a:ext cx="4639736" cy="2873966"/>
          </a:xfrm>
        </p:spPr>
        <p:txBody>
          <a:bodyPr>
            <a:normAutofit/>
          </a:bodyPr>
          <a:lstStyle/>
          <a:p>
            <a:r>
              <a:rPr lang="it-IT" dirty="0"/>
              <a:t>Il panel, sulla base di queste evidenze, </a:t>
            </a:r>
            <a:r>
              <a:rPr lang="it-IT" b="1" dirty="0">
                <a:solidFill>
                  <a:srgbClr val="E98B0D"/>
                </a:solidFill>
              </a:rPr>
              <a:t>raccomanda</a:t>
            </a:r>
            <a:r>
              <a:rPr lang="it-IT" dirty="0"/>
              <a:t> l’impiego della </a:t>
            </a:r>
            <a:r>
              <a:rPr lang="it-IT" dirty="0" err="1"/>
              <a:t>semaglutide</a:t>
            </a:r>
            <a:r>
              <a:rPr lang="it-IT" dirty="0"/>
              <a:t>, in particolare nei pazienti obesi</a:t>
            </a:r>
          </a:p>
          <a:p>
            <a:r>
              <a:rPr lang="it-IT" dirty="0"/>
              <a:t>complicati da diabete e </a:t>
            </a:r>
            <a:r>
              <a:rPr lang="it-IT" dirty="0" err="1"/>
              <a:t>pre</a:t>
            </a:r>
            <a:r>
              <a:rPr lang="it-IT" dirty="0"/>
              <a:t>-diabete. Questa raccomandazione è subordinata alla disponibilità del farmaco in Italia.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823D70-103D-2B4B-BDFF-55B59F8C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05" y="183760"/>
            <a:ext cx="9164255" cy="161029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FEE61DA-60FB-73BE-5008-AD7A6570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49" y="1927799"/>
            <a:ext cx="6849431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0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9823D70-103D-2B4B-BDFF-55B59F8C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05" y="183760"/>
            <a:ext cx="9164255" cy="161029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64EE226-2F8D-C6A7-070B-A67B149C4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7" b="1"/>
          <a:stretch/>
        </p:blipFill>
        <p:spPr>
          <a:xfrm>
            <a:off x="138829" y="2127379"/>
            <a:ext cx="5588856" cy="349898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C067B05-CC45-D14C-8A80-5935E466F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85" y="3100632"/>
            <a:ext cx="6412602" cy="34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3269D-6FA0-76BB-8E17-FC19005E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190F79-B2F3-43BB-8539-CD3777941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754172"/>
            <a:ext cx="4639736" cy="3114921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/>
              <a:t>Semaglutide</a:t>
            </a:r>
            <a:r>
              <a:rPr lang="it-IT" dirty="0"/>
              <a:t>: A fronte di una certezza delle evidenze moderata derivante da evidenze dirette, i risultati hanno documentato un miglioramento di molteplici esiti di efficacia (riduzione peso, circonferenza vita, glicemia a digiuno, trigliceridi, pressione sistolica, ALT), la cui entità è stata considerata come “moderata” dal panel</a:t>
            </a:r>
          </a:p>
          <a:p>
            <a:r>
              <a:rPr lang="it-IT" dirty="0"/>
              <a:t>è il farmaco che determina la maggiore riduzione della pressione arteriosa sistolica nei pazienti oggetto della linea guida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53372F-1B1E-9C80-31C2-5C34A73071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EE95EE-019B-3411-D710-6A95D08DE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535"/>
          <a:stretch/>
        </p:blipFill>
        <p:spPr>
          <a:xfrm>
            <a:off x="908776" y="146644"/>
            <a:ext cx="8472339" cy="17101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479AB46-DAA0-C2A6-3603-F3BACA352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2"/>
          <a:stretch/>
        </p:blipFill>
        <p:spPr>
          <a:xfrm>
            <a:off x="6878536" y="2438533"/>
            <a:ext cx="4277144" cy="42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3269D-6FA0-76BB-8E17-FC19005E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190F79-B2F3-43BB-8539-CD3777941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305144" cy="3748194"/>
          </a:xfrm>
        </p:spPr>
        <p:txBody>
          <a:bodyPr>
            <a:normAutofit fontScale="85000" lnSpcReduction="10000"/>
          </a:bodyPr>
          <a:lstStyle/>
          <a:p>
            <a:r>
              <a:rPr lang="it-IT" dirty="0" err="1"/>
              <a:t>Orlistat</a:t>
            </a:r>
            <a:r>
              <a:rPr lang="it-IT" dirty="0"/>
              <a:t>: i risultati hanno documentato un miglioramento di molteplici esiti di efficacia (riduzione peso, circonferenza vita, HbA1c, glicemia a digiuno, ALT), la cui entità è stata considerata come “piccola” fatta eccezione per la riduzione della </a:t>
            </a:r>
            <a:r>
              <a:rPr lang="it-IT" dirty="0" err="1"/>
              <a:t>trigliceridemia</a:t>
            </a:r>
            <a:r>
              <a:rPr lang="it-IT" dirty="0"/>
              <a:t>, in cui l’analisi ha mostrato risultati interpretati come moderati</a:t>
            </a:r>
          </a:p>
          <a:p>
            <a:r>
              <a:rPr lang="it-IT" dirty="0"/>
              <a:t>Il panel, pertanto, ne suggerisce l’utilizzo nei pazienti oggetto di questa LG, in modo particolare in quelli affetti da dislipidemia con ipertrigliceridemia, considerando la facile controllabilità degli eventi avversi.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0DB6B2B-4D9E-E4A8-CE71-1552FAA6A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7016" y="2528596"/>
            <a:ext cx="6306876" cy="2702946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EE95EE-019B-3411-D710-6A95D08DE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65"/>
          <a:stretch/>
        </p:blipFill>
        <p:spPr>
          <a:xfrm>
            <a:off x="1136449" y="587830"/>
            <a:ext cx="10106999" cy="112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DE175-660B-232A-CB13-58B68E69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7363FB-3708-66E5-97C4-E3D0734106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l’utilizzo del naltrexone-bupropione rimane un presidio utile nel paziente che non presenta controindicazioni (tra le più rilevanti, ipertensione arteriosa non controllata, pregresse convulsioni, anamnesi positiva per dipendenza da alcool o sostanze stupefacenti, disturbi psicologici, precedenti idee suicidarie).</a:t>
            </a:r>
          </a:p>
          <a:p>
            <a:r>
              <a:rPr lang="it-IT" dirty="0"/>
              <a:t>Il profilo di utilizzo del farmaco è particolarmente indicato nei pazienti con “alimentazione emotiva”, ed in particolare per l’effetto sul “food </a:t>
            </a:r>
            <a:r>
              <a:rPr lang="it-IT" dirty="0" err="1"/>
              <a:t>craving</a:t>
            </a:r>
            <a:r>
              <a:rPr lang="it-IT" dirty="0"/>
              <a:t>”, che lo rende difficilmente sostituibile nei pazienti con queste caratteristiche.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30C37B1-D006-B172-0A96-25B528B38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6688" y="3005770"/>
            <a:ext cx="4638675" cy="1978348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FEC82D4-89CF-BB40-C8BA-C5C980BC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98" y="390901"/>
            <a:ext cx="9176836" cy="13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9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DEFD0-901B-B811-ED58-13B7DFD7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96A22A-53FA-C1F5-7F73-AA340E558B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25876B-4070-C63B-4027-6A1E495FD6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3C69B9-BA1E-0043-1EC4-954C1381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6603"/>
            <a:ext cx="8485902" cy="21607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93086F5-9CE2-834F-F79E-D8A2801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99" y="2560567"/>
            <a:ext cx="6573167" cy="34294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52F369-A1E6-C0C8-1FCD-AF260A373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766" y="2600814"/>
            <a:ext cx="4636018" cy="33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DEFD0-901B-B811-ED58-13B7DFD7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4C40064-F3A5-8A14-2A0F-39C71208A1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630747"/>
            <a:ext cx="4640262" cy="2728394"/>
          </a:xfr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9936618F-7934-F8CA-806C-65073AD8F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6688" y="2446504"/>
            <a:ext cx="4638675" cy="309688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73C69B9-BA1E-0043-1EC4-954C1381E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86603"/>
            <a:ext cx="8485902" cy="21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5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769084-0641-5555-3F33-76F4021C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costo efficacia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A030DC6-D5B0-F064-94C9-162EFD7E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trattamento con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orlistat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risultato costo-efficace rispetto a placebo e modifiche dello stile di vita nella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popolazione obesa con e senza diabete.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Semaglutide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2.4 mg è costo-efficace rispetto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liraglutide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naltrexone/bupropione e alle modifiche dello stile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vita, con una WTP di 150 000 $ nella popolazione obesa con comorbilità legate al peso.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 e AGB si sono dimostrati costo-efficaci rispetto alla terapia abituale nella popolazione con obesità mista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(ad es. con/senza diabete) e nella sola popolazione obesa con diabete.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RYGBP non si è dimostrato costo-efficace rispetto alla terapia abituale nella popolazione con obesità mista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(ad es. con/senza diabete) e nella sola popolazione obesa con diabete.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 si è dimostrato costo-efficace rispetto alla terapia abituale nei pazienti con cirrosi da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steato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-epatite non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alcolica in tutte le categorie di peso.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GB non si è dimostrato costo-efficace nei pazienti con cirrosi da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steato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-epatite non alcolica in qualsiasi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categoria di peso.</a:t>
            </a:r>
          </a:p>
          <a:p>
            <a:pPr algn="just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7C8F61-5591-3689-DFBF-A2279B77F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394017"/>
            <a:ext cx="2038350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B7BB69F-A493-8718-151E-2B9DC4D2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/>
          <a:lstStyle/>
          <a:p>
            <a:r>
              <a:rPr lang="en-US" dirty="0" err="1"/>
              <a:t>Considerazioni</a:t>
            </a:r>
            <a:r>
              <a:rPr lang="en-US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36D4B4-209A-FC68-CF32-4750FFC2B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84" y="1247260"/>
            <a:ext cx="5713841" cy="3999688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57C7F2-3D28-F54D-10BB-A43EB11A4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2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B7CCFF-540F-24FC-7595-FA62765F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guida</a:t>
            </a:r>
            <a:r>
              <a:rPr lang="en-US" dirty="0"/>
              <a:t> AME 2023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D4C4C6E-ABFE-D6E1-CCBF-0736213926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986" y="1954947"/>
            <a:ext cx="4638675" cy="909086"/>
          </a:xfr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237F69-7236-254F-84A5-08016F993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31423"/>
            <a:ext cx="4534805" cy="27473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967A7FA-565A-9589-7D70-C53767AD5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0" y="2511269"/>
            <a:ext cx="1012626" cy="8277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D845236-3F0F-2EC3-4B23-1C01E1D9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986" y="2925125"/>
            <a:ext cx="5337885" cy="66150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3B5B563-4913-A416-F620-84055B749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594" y="3892027"/>
            <a:ext cx="6034463" cy="24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FFF230-8096-04F7-ACB8-F5AC71BD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Panel 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1CB20A53-F205-0C8A-060A-33ADA1B6F4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57048" y="2931058"/>
            <a:ext cx="2652023" cy="3623404"/>
          </a:xfrm>
        </p:spPr>
      </p:pic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174C24DB-CE40-FE27-13E6-DA0C38EF9B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6663" y="2855487"/>
            <a:ext cx="2758102" cy="3698975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D7AA9C-07E1-095C-2778-AA874CCE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4" y="1809345"/>
            <a:ext cx="3271344" cy="25929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4C1BFD-AD0C-951C-BE83-52B9C7D78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5" y="4610910"/>
            <a:ext cx="3254410" cy="196099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0981762-F92A-3444-0EF6-E9E8E80B5B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037"/>
          <a:stretch/>
        </p:blipFill>
        <p:spPr>
          <a:xfrm>
            <a:off x="6255197" y="832343"/>
            <a:ext cx="2638513" cy="182741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3BAB2C6-720D-510C-A8B6-24E3BB266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424" y="702092"/>
            <a:ext cx="2638512" cy="207053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8EF85B5-57DF-26E5-6394-C7998BF24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8196" y="1575258"/>
            <a:ext cx="3048000" cy="118236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1F6E1BF-4FA7-56A3-3243-E832CA053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1047" y="3026015"/>
            <a:ext cx="2877054" cy="137626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89A2CF8-A56E-E777-2820-1F6081B486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2452" y="5402846"/>
            <a:ext cx="1405649" cy="11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1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49B85-8D4B-C88A-E5DD-7F43699C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Scopi ed obiettivi delle LG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79CA5C9-4C2B-458C-9C28-DB248CFA6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Scopo: raccomandazioni operative per il trattamento dei pazienti adulti resistenti* al trattamento basato sulle modifiche dello stile di vita (dieta e attività fisica) e con comorbilità metaboliche correlate al peso, sulla base delle evidenze disponibili e nel rispetto delle preferenze del paziente</a:t>
            </a:r>
          </a:p>
          <a:p>
            <a:r>
              <a:rPr lang="it-IT" dirty="0"/>
              <a:t>Popolazione target: pazienti adulti con BMI &gt; 27 e ≤ 40 kg/m</a:t>
            </a:r>
            <a:r>
              <a:rPr lang="it-IT" sz="1900" dirty="0"/>
              <a:t>2</a:t>
            </a:r>
            <a:r>
              <a:rPr lang="it-IT" dirty="0"/>
              <a:t> resistenti al trattamento basato sulle modifiche dello stile di vita e con comorbilità metaboliche correlate al peso (</a:t>
            </a:r>
            <a:r>
              <a:rPr lang="it-IT" b="1" dirty="0" err="1"/>
              <a:t>pre</a:t>
            </a:r>
            <a:r>
              <a:rPr lang="it-IT" b="1" dirty="0"/>
              <a:t>-diabete, </a:t>
            </a:r>
            <a:r>
              <a:rPr lang="it-IT" b="1" dirty="0" err="1"/>
              <a:t>diabete,malattia</a:t>
            </a:r>
            <a:r>
              <a:rPr lang="it-IT" b="1" dirty="0"/>
              <a:t> metabolica del fegato, dislipidemia e ipertensione</a:t>
            </a:r>
            <a:r>
              <a:rPr lang="it-IT" dirty="0"/>
              <a:t>)</a:t>
            </a:r>
          </a:p>
          <a:p>
            <a:r>
              <a:rPr lang="it-IT" dirty="0"/>
              <a:t>Finalità: migliorare e standardizzare il trattamento del sovrappeso e dell’obesità, in base all’evidenza dei dati di letteratura analizzata secondo il metodo GRADE</a:t>
            </a:r>
          </a:p>
          <a:p>
            <a:r>
              <a:rPr lang="it-IT" dirty="0"/>
              <a:t>Beneficio atteso: qualità e omogeneizzazione delle cure su tutto il territorio nazionale.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E8644A-0D08-E6C7-701D-9CEA4DFFDCF2}"/>
              </a:ext>
            </a:extLst>
          </p:cNvPr>
          <p:cNvSpPr txBox="1"/>
          <p:nvPr/>
        </p:nvSpPr>
        <p:spPr>
          <a:xfrm>
            <a:off x="2043404" y="6009100"/>
            <a:ext cx="9037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*Il paziente obeso può essere definito resistente all’intervento sullo stile di vita se non ha ottenuto un calo ponderale di almeno il 5% del peso iniziale dopo 6 mesi di dieta e attività fisica correttamente prescritti e adottati.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E7F027-72F0-4164-BA0F-01623104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98" y="0"/>
            <a:ext cx="2108201" cy="21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0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F2864-E867-CAB6-C966-33DE8167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/>
              <a:t>Destinatari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10B693-A19E-D7C1-A1B2-DF94B1CC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48" y="2120900"/>
            <a:ext cx="4468999" cy="3748193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BD34EA-2DC3-3869-E13C-050822721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/>
              <a:t>La presente LG è destinata a medici e operatori sanitari coinvolti nella gestione clinica dei pazienti con sovrappeso e obesità, in particolare specialisti in endocrinologia del territorio, di centri di 2° livello e medici di medicina generale (MMG).</a:t>
            </a:r>
          </a:p>
          <a:p>
            <a:pPr>
              <a:lnSpc>
                <a:spcPct val="90000"/>
              </a:lnSpc>
            </a:pPr>
            <a:r>
              <a:rPr lang="it-IT" dirty="0"/>
              <a:t>La LG costituisce, inoltre, un importante riferimento per le Associazioni dei Pazienti, per consentire una corretta informazione sullo stato dell’arte nella gestione dell’obesità</a:t>
            </a:r>
          </a:p>
        </p:txBody>
      </p:sp>
    </p:spTree>
    <p:extLst>
      <p:ext uri="{BB962C8B-B14F-4D97-AF65-F5344CB8AC3E}">
        <p14:creationId xmlns:p14="http://schemas.microsoft.com/office/powerpoint/2010/main" val="359225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3B118F1-A4CE-FA09-3DF0-719EC126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F574C-C33F-7C6A-0A7F-512CF6EC9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436586"/>
            <a:ext cx="4813663" cy="4450497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P. Popolazione: </a:t>
            </a:r>
            <a:r>
              <a:rPr lang="it-IT" dirty="0"/>
              <a:t>adulti (&gt;18 anni) con BMI &gt; 27 kg/m2 e comorbilità metaboliche correlate al peso (epatopatia </a:t>
            </a:r>
            <a:r>
              <a:rPr lang="it-IT" dirty="0" err="1"/>
              <a:t>steatosica</a:t>
            </a:r>
            <a:r>
              <a:rPr lang="it-IT" dirty="0"/>
              <a:t> non alcolica, </a:t>
            </a:r>
            <a:r>
              <a:rPr lang="it-IT" dirty="0" err="1"/>
              <a:t>pre</a:t>
            </a:r>
            <a:r>
              <a:rPr lang="it-IT" dirty="0"/>
              <a:t>-diabete/diabete mellito tipo 2, dislipidemia, ipertensione arteriosa), resistenti alle modificazioni dello stile di vita (dieta e attività fisica); Vengono esclusi studi che includano solo pazienti con BMI &gt; 40 kg/m2, pazienti in gravidanza, con problemi correlati a contraccezione e infertilità, con lesioni dei centri ipotalamici che regolano la fame e la sazietà, con forme genetiche di obesità. Il paziente obeso può essere definito resistente all’intervento sullo stile di vita se non ha ottenuto un calo ponderale di almeno il 5% </a:t>
            </a:r>
            <a:r>
              <a:rPr lang="it-IT" dirty="0" err="1"/>
              <a:t>el</a:t>
            </a:r>
            <a:r>
              <a:rPr lang="it-IT" dirty="0"/>
              <a:t> peso iniziale dopo 6 mesi di dieta e attività fisica correttamente prescritti e adottati.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94C9084-6C9C-DCFA-6741-1D016CC5F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783771"/>
            <a:ext cx="5077342" cy="5693229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I. Intervento: </a:t>
            </a:r>
            <a:r>
              <a:rPr lang="it-IT" dirty="0"/>
              <a:t>in aggiunta alle modificazioni dello stile di vita (dieta e attività fisica, che costituiscono il confronto):</a:t>
            </a:r>
          </a:p>
          <a:p>
            <a:pPr marL="0" indent="0">
              <a:buNone/>
            </a:pPr>
            <a:r>
              <a:rPr lang="it-IT" b="1" i="1" dirty="0"/>
              <a:t>1. Farmaci:</a:t>
            </a:r>
          </a:p>
          <a:p>
            <a:pPr marL="0" indent="0">
              <a:buNone/>
            </a:pPr>
            <a:r>
              <a:rPr lang="it-IT" dirty="0"/>
              <a:t>a. </a:t>
            </a:r>
            <a:r>
              <a:rPr lang="it-IT" dirty="0" err="1"/>
              <a:t>orlistat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b. bupropione + naltrexone</a:t>
            </a:r>
          </a:p>
          <a:p>
            <a:pPr marL="0" indent="0">
              <a:buNone/>
            </a:pPr>
            <a:r>
              <a:rPr lang="it-IT" dirty="0"/>
              <a:t>c. </a:t>
            </a:r>
            <a:r>
              <a:rPr lang="it-IT" dirty="0" err="1"/>
              <a:t>liraglutide</a:t>
            </a:r>
            <a:r>
              <a:rPr lang="it-IT" dirty="0"/>
              <a:t> ad alto dosaggio (3 mg/die)</a:t>
            </a:r>
          </a:p>
          <a:p>
            <a:pPr marL="0" indent="0">
              <a:buNone/>
            </a:pPr>
            <a:r>
              <a:rPr lang="it-IT" dirty="0"/>
              <a:t>d. </a:t>
            </a:r>
            <a:r>
              <a:rPr lang="it-IT" dirty="0" err="1"/>
              <a:t>semaglutide</a:t>
            </a:r>
            <a:r>
              <a:rPr lang="it-IT" dirty="0"/>
              <a:t> ad alto dosaggio (2.4 mg/die)</a:t>
            </a:r>
          </a:p>
          <a:p>
            <a:pPr marL="0" indent="0">
              <a:buNone/>
            </a:pPr>
            <a:r>
              <a:rPr lang="it-IT" b="1" i="1" dirty="0"/>
              <a:t>2. Chirurgia bariatrica/metabolica:</a:t>
            </a:r>
          </a:p>
          <a:p>
            <a:pPr marL="0" indent="0">
              <a:buNone/>
            </a:pPr>
            <a:r>
              <a:rPr lang="it-IT" dirty="0"/>
              <a:t>a. bendaggio gastrico (AGB, </a:t>
            </a:r>
            <a:r>
              <a:rPr lang="it-IT" dirty="0" err="1"/>
              <a:t>adjustable</a:t>
            </a:r>
            <a:r>
              <a:rPr lang="it-IT" dirty="0"/>
              <a:t> </a:t>
            </a:r>
            <a:r>
              <a:rPr lang="it-IT" dirty="0" err="1"/>
              <a:t>gastric</a:t>
            </a:r>
            <a:r>
              <a:rPr lang="it-IT" dirty="0"/>
              <a:t> </a:t>
            </a:r>
            <a:r>
              <a:rPr lang="it-IT" dirty="0" err="1"/>
              <a:t>banding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b. sleeve </a:t>
            </a:r>
            <a:r>
              <a:rPr lang="it-IT" dirty="0" err="1"/>
              <a:t>gastrectomy</a:t>
            </a:r>
            <a:r>
              <a:rPr lang="it-IT" dirty="0"/>
              <a:t> (SG)</a:t>
            </a:r>
          </a:p>
          <a:p>
            <a:pPr marL="0" indent="0">
              <a:buNone/>
            </a:pPr>
            <a:r>
              <a:rPr lang="it-IT" dirty="0"/>
              <a:t>c. Roux-en-Y </a:t>
            </a:r>
            <a:r>
              <a:rPr lang="it-IT" dirty="0" err="1"/>
              <a:t>gastric</a:t>
            </a:r>
            <a:r>
              <a:rPr lang="it-IT" dirty="0"/>
              <a:t> bypass (RYGBP)/ one </a:t>
            </a:r>
            <a:r>
              <a:rPr lang="it-IT" dirty="0" err="1"/>
              <a:t>anastomosis</a:t>
            </a:r>
            <a:r>
              <a:rPr lang="it-IT" dirty="0"/>
              <a:t> </a:t>
            </a:r>
            <a:r>
              <a:rPr lang="it-IT" dirty="0" err="1"/>
              <a:t>gastric</a:t>
            </a:r>
            <a:r>
              <a:rPr lang="it-IT" dirty="0"/>
              <a:t> bypass (OAGB)</a:t>
            </a:r>
          </a:p>
          <a:p>
            <a:pPr marL="0" indent="0">
              <a:buNone/>
            </a:pPr>
            <a:r>
              <a:rPr lang="it-IT" dirty="0"/>
              <a:t>d. </a:t>
            </a:r>
            <a:r>
              <a:rPr lang="it-IT" dirty="0" err="1"/>
              <a:t>biliopancreatic</a:t>
            </a:r>
            <a:r>
              <a:rPr lang="it-IT" dirty="0"/>
              <a:t> </a:t>
            </a:r>
            <a:r>
              <a:rPr lang="it-IT" dirty="0" err="1"/>
              <a:t>diversion</a:t>
            </a:r>
            <a:r>
              <a:rPr lang="it-IT" dirty="0"/>
              <a:t> (BPD)/ single </a:t>
            </a:r>
            <a:r>
              <a:rPr lang="it-IT" dirty="0" err="1"/>
              <a:t>anastomosis</a:t>
            </a:r>
            <a:r>
              <a:rPr lang="it-IT" dirty="0"/>
              <a:t> </a:t>
            </a:r>
            <a:r>
              <a:rPr lang="it-IT" dirty="0" err="1"/>
              <a:t>duodenal</a:t>
            </a:r>
            <a:r>
              <a:rPr lang="it-IT" dirty="0"/>
              <a:t> </a:t>
            </a:r>
            <a:r>
              <a:rPr lang="it-IT" dirty="0" err="1"/>
              <a:t>ileal</a:t>
            </a:r>
            <a:r>
              <a:rPr lang="it-IT" dirty="0"/>
              <a:t> bypass (SADI)101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DD5CDCF-6ECE-C2AC-BC17-D821FE4C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43" y="152399"/>
            <a:ext cx="190500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055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EEB419DC-7193-07F2-172A-103DA0166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402771"/>
            <a:ext cx="4639736" cy="6259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O. </a:t>
            </a:r>
            <a:r>
              <a:rPr lang="it-IT" sz="1800" b="1" dirty="0" err="1">
                <a:solidFill>
                  <a:srgbClr val="FF0000"/>
                </a:solidFill>
              </a:rPr>
              <a:t>Outcome</a:t>
            </a:r>
            <a:r>
              <a:rPr lang="it-IT" sz="1800" b="1" dirty="0">
                <a:solidFill>
                  <a:srgbClr val="FF0000"/>
                </a:solidFill>
              </a:rPr>
              <a:t> (esiti)</a:t>
            </a:r>
          </a:p>
          <a:p>
            <a:pPr marL="0" indent="0">
              <a:buNone/>
            </a:pPr>
            <a:r>
              <a:rPr lang="it-IT" sz="1800" i="1" dirty="0"/>
              <a:t>1. Soddisfazione del paziente</a:t>
            </a:r>
          </a:p>
          <a:p>
            <a:pPr marL="0" indent="0">
              <a:buNone/>
            </a:pPr>
            <a:r>
              <a:rPr lang="it-IT" sz="1800" i="1" dirty="0"/>
              <a:t>2. Calo ponderale espresso come:</a:t>
            </a:r>
          </a:p>
          <a:p>
            <a:pPr marL="0" indent="0">
              <a:buNone/>
            </a:pPr>
            <a:r>
              <a:rPr lang="it-IT" sz="1800" dirty="0"/>
              <a:t>diminuzione percentuale di kg o BMI</a:t>
            </a:r>
          </a:p>
          <a:p>
            <a:pPr marL="0" indent="0">
              <a:buNone/>
            </a:pPr>
            <a:r>
              <a:rPr lang="it-IT" sz="1800" dirty="0"/>
              <a:t>riduzione della circonferenza vita in cm</a:t>
            </a:r>
          </a:p>
          <a:p>
            <a:pPr marL="0" indent="0">
              <a:buNone/>
            </a:pPr>
            <a:r>
              <a:rPr lang="it-IT" sz="1800" i="1" dirty="0"/>
              <a:t>3. Miglioramento delle comorbilità:</a:t>
            </a:r>
          </a:p>
          <a:p>
            <a:pPr marL="0" indent="0">
              <a:buNone/>
            </a:pPr>
            <a:r>
              <a:rPr lang="it-IT" sz="1800" dirty="0"/>
              <a:t>compenso </a:t>
            </a:r>
            <a:r>
              <a:rPr lang="it-IT" sz="1800" dirty="0" err="1"/>
              <a:t>glicometabolico</a:t>
            </a:r>
            <a:r>
              <a:rPr lang="it-IT" sz="1800" dirty="0"/>
              <a:t> nei pazienti diabetici (riduzione HbA1c, miglioramento della glicemia a digiuno)</a:t>
            </a:r>
          </a:p>
          <a:p>
            <a:pPr marL="0" indent="0">
              <a:buNone/>
            </a:pPr>
            <a:r>
              <a:rPr lang="it-IT" sz="1800" dirty="0"/>
              <a:t>epatopatia cronica metabolica (Fatty-</a:t>
            </a:r>
            <a:r>
              <a:rPr lang="it-IT" sz="1800" dirty="0" err="1"/>
              <a:t>Liver</a:t>
            </a:r>
            <a:r>
              <a:rPr lang="it-IT" sz="1800" dirty="0"/>
              <a:t> Index (FLI), FIB-4, riduzione/normalizzazione delle transaminasi)</a:t>
            </a:r>
          </a:p>
          <a:p>
            <a:pPr marL="0" indent="0">
              <a:buNone/>
            </a:pPr>
            <a:r>
              <a:rPr lang="it-IT" sz="1800" dirty="0"/>
              <a:t>assetto lipidico (riduzione trigliceridi, riduzione colesterolo LDL, incremento colesterolo HDL)</a:t>
            </a:r>
          </a:p>
          <a:p>
            <a:pPr marL="0" indent="0">
              <a:buNone/>
            </a:pPr>
            <a:r>
              <a:rPr lang="it-IT" sz="1800" dirty="0"/>
              <a:t>ipertensione arteriosa (riduzione pressione sistolica, riduzione pressione diastolica)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47AEF90D-73BD-71B4-4E01-FB8A04A85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740228"/>
            <a:ext cx="4639736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/>
              <a:t>4. Qualità della vita</a:t>
            </a:r>
          </a:p>
          <a:p>
            <a:pPr marL="0" indent="0">
              <a:buNone/>
            </a:pPr>
            <a:r>
              <a:rPr lang="it-IT" sz="1800" i="1" dirty="0"/>
              <a:t>5. Complicanze peri-procedurali chirurgiche maggiori</a:t>
            </a:r>
          </a:p>
          <a:p>
            <a:pPr marL="0" indent="0">
              <a:buNone/>
            </a:pPr>
            <a:r>
              <a:rPr lang="it-IT" sz="1800" i="1" dirty="0"/>
              <a:t>6. Complicanze peri-procedurali chirurgiche minori</a:t>
            </a:r>
          </a:p>
          <a:p>
            <a:pPr marL="0" indent="0">
              <a:buNone/>
            </a:pPr>
            <a:r>
              <a:rPr lang="it-IT" sz="1800" i="1" dirty="0"/>
              <a:t>7. Decesso</a:t>
            </a:r>
          </a:p>
          <a:p>
            <a:pPr marL="0" indent="0">
              <a:buNone/>
            </a:pPr>
            <a:r>
              <a:rPr lang="it-IT" sz="1800" i="1" dirty="0"/>
              <a:t>8. Complicanze post-chirurgiche maggiori</a:t>
            </a:r>
          </a:p>
          <a:p>
            <a:pPr marL="0" indent="0">
              <a:buNone/>
            </a:pPr>
            <a:r>
              <a:rPr lang="it-IT" sz="1800" i="1" dirty="0"/>
              <a:t>9. Complicanze post-chirurgiche minori</a:t>
            </a:r>
          </a:p>
          <a:p>
            <a:pPr marL="0" indent="0">
              <a:buNone/>
            </a:pPr>
            <a:r>
              <a:rPr lang="it-IT" sz="1800" i="1" dirty="0"/>
              <a:t>10. Complicanze farmacologiche maggiori102</a:t>
            </a:r>
          </a:p>
          <a:p>
            <a:pPr marL="0" indent="0">
              <a:buNone/>
            </a:pPr>
            <a:r>
              <a:rPr lang="it-IT" sz="1800" i="1" dirty="0"/>
              <a:t>11. Complicanze farmacologiche minori</a:t>
            </a:r>
          </a:p>
          <a:p>
            <a:pPr marL="0" indent="0">
              <a:buNone/>
            </a:pPr>
            <a:r>
              <a:rPr lang="it-IT" sz="1800" i="1" dirty="0"/>
              <a:t>12. Effetti avversi di grado G3-G4</a:t>
            </a:r>
          </a:p>
          <a:p>
            <a:pPr marL="0" indent="0">
              <a:buNone/>
            </a:pPr>
            <a:r>
              <a:rPr lang="it-IT" sz="1800" i="1" dirty="0"/>
              <a:t>13. SAE</a:t>
            </a:r>
          </a:p>
        </p:txBody>
      </p:sp>
    </p:spTree>
    <p:extLst>
      <p:ext uri="{BB962C8B-B14F-4D97-AF65-F5344CB8AC3E}">
        <p14:creationId xmlns:p14="http://schemas.microsoft.com/office/powerpoint/2010/main" val="110051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0CDF83D-D02A-031E-A9A1-18AAF38C8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2423" y="2675106"/>
            <a:ext cx="6116443" cy="2750836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327A44D-9D51-1C44-5239-C01ABD995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8050" y="3696512"/>
            <a:ext cx="5262674" cy="2871763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46B8C0-5204-9181-0BBA-56029F40D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8" t="1986" r="3073" b="50000"/>
          <a:stretch/>
        </p:blipFill>
        <p:spPr>
          <a:xfrm>
            <a:off x="6624993" y="976412"/>
            <a:ext cx="4890420" cy="27590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0D19F5-2691-0230-6E8D-550DE815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90" y="338365"/>
            <a:ext cx="10058400" cy="1450757"/>
          </a:xfrm>
        </p:spPr>
        <p:txBody>
          <a:bodyPr>
            <a:normAutofit/>
          </a:bodyPr>
          <a:lstStyle/>
          <a:p>
            <a:r>
              <a:rPr lang="it-IT" sz="4400" dirty="0"/>
              <a:t>Stadiazione pazienti ed interventi terapeutici</a:t>
            </a:r>
          </a:p>
        </p:txBody>
      </p:sp>
    </p:spTree>
    <p:extLst>
      <p:ext uri="{BB962C8B-B14F-4D97-AF65-F5344CB8AC3E}">
        <p14:creationId xmlns:p14="http://schemas.microsoft.com/office/powerpoint/2010/main" val="318216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BF34F8E-29BC-4D2D-FAA9-78178ADB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/>
              <a:t>LISTA DELLE RACCOMANDAZIONI E INDICAZIONI PER LA BUONA PRATICA CLINICA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49DAC16-DD74-3DEE-7DF7-891C4E5954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6024" y="2120900"/>
            <a:ext cx="3882140" cy="3748088"/>
          </a:xfr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54C506BB-466C-6EC9-7DB4-3B4607946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6688" y="2257047"/>
            <a:ext cx="4638675" cy="3475793"/>
          </a:xfrm>
        </p:spPr>
      </p:pic>
    </p:spTree>
    <p:extLst>
      <p:ext uri="{BB962C8B-B14F-4D97-AF65-F5344CB8AC3E}">
        <p14:creationId xmlns:p14="http://schemas.microsoft.com/office/powerpoint/2010/main" val="6871960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2796</TotalTime>
  <Words>1414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Calibri</vt:lpstr>
      <vt:lpstr>Wingdings</vt:lpstr>
      <vt:lpstr>RetrospectVTI</vt:lpstr>
      <vt:lpstr>LINEE GUIDA AME</vt:lpstr>
      <vt:lpstr>Linee guida AME 2023 </vt:lpstr>
      <vt:lpstr>Panel </vt:lpstr>
      <vt:lpstr>Scopi ed obiettivi delle LG</vt:lpstr>
      <vt:lpstr>Destinatari </vt:lpstr>
      <vt:lpstr>PICO</vt:lpstr>
      <vt:lpstr>Presentazione standard di PowerPoint</vt:lpstr>
      <vt:lpstr>Stadiazione pazienti ed interventi terapeutici</vt:lpstr>
      <vt:lpstr>LISTA DELLE RACCOMANDAZIONI E INDICAZIONI PER LA BUONA PRATICA CLINICA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costo efficacia</vt:lpstr>
      <vt:lpstr>Considerazioni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Ilenia Grandone</cp:lastModifiedBy>
  <cp:revision>10</cp:revision>
  <dcterms:created xsi:type="dcterms:W3CDTF">2022-02-27T17:36:31Z</dcterms:created>
  <dcterms:modified xsi:type="dcterms:W3CDTF">2024-04-07T19:00:22Z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